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</p:sldIdLst>
  <p:sldSz cx="18288000" cy="1028700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1"/>
          <p:cNvPicPr/>
          <p:nvPr/>
        </p:nvPicPr>
        <p:blipFill>
          <a:blip r:embed="rId14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10" name="Imagem 17"/>
          <p:cNvPicPr/>
          <p:nvPr/>
        </p:nvPicPr>
        <p:blipFill>
          <a:blip r:embed="rId15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2" name="Imagem 7"/>
          <p:cNvPicPr/>
          <p:nvPr/>
        </p:nvPicPr>
        <p:blipFill>
          <a:blip r:embed="rId16"/>
          <a:stretch/>
        </p:blipFill>
        <p:spPr>
          <a:xfrm>
            <a:off x="1035360" y="678600"/>
            <a:ext cx="8341200" cy="2133360"/>
          </a:xfrm>
          <a:prstGeom prst="rect">
            <a:avLst/>
          </a:prstGeom>
          <a:ln w="0">
            <a:noFill/>
          </a:ln>
        </p:spPr>
      </p:pic>
      <p:pic>
        <p:nvPicPr>
          <p:cNvPr id="3" name="Imagem 10"/>
          <p:cNvPicPr/>
          <p:nvPr/>
        </p:nvPicPr>
        <p:blipFill>
          <a:blip r:embed="rId17"/>
          <a:stretch/>
        </p:blipFill>
        <p:spPr>
          <a:xfrm>
            <a:off x="16554600" y="9109800"/>
            <a:ext cx="1222920" cy="962640"/>
          </a:xfrm>
          <a:prstGeom prst="rect">
            <a:avLst/>
          </a:prstGeom>
          <a:ln w="0">
            <a:noFill/>
          </a:ln>
        </p:spPr>
      </p:pic>
      <p:pic>
        <p:nvPicPr>
          <p:cNvPr id="4" name="Imagem 11"/>
          <p:cNvPicPr/>
          <p:nvPr/>
        </p:nvPicPr>
        <p:blipFill>
          <a:blip r:embed="rId18"/>
          <a:stretch/>
        </p:blipFill>
        <p:spPr>
          <a:xfrm>
            <a:off x="16617600" y="7124760"/>
            <a:ext cx="1003680" cy="1626120"/>
          </a:xfrm>
          <a:prstGeom prst="rect">
            <a:avLst/>
          </a:prstGeom>
          <a:ln w="0">
            <a:noFill/>
          </a:ln>
        </p:spPr>
      </p:pic>
      <p:pic>
        <p:nvPicPr>
          <p:cNvPr id="5" name="Imagem 12"/>
          <p:cNvPicPr/>
          <p:nvPr/>
        </p:nvPicPr>
        <p:blipFill>
          <a:blip r:embed="rId19"/>
          <a:srcRect b="2082"/>
          <a:stretch/>
        </p:blipFill>
        <p:spPr>
          <a:xfrm>
            <a:off x="0" y="7562520"/>
            <a:ext cx="1347480" cy="443160"/>
          </a:xfrm>
          <a:prstGeom prst="rect">
            <a:avLst/>
          </a:prstGeom>
          <a:ln w="0">
            <a:noFill/>
          </a:ln>
        </p:spPr>
      </p:pic>
      <p:pic>
        <p:nvPicPr>
          <p:cNvPr id="6" name="Imagem 13"/>
          <p:cNvPicPr/>
          <p:nvPr/>
        </p:nvPicPr>
        <p:blipFill>
          <a:blip r:embed="rId20"/>
          <a:srcRect b="2146"/>
          <a:stretch/>
        </p:blipFill>
        <p:spPr>
          <a:xfrm>
            <a:off x="0" y="8215560"/>
            <a:ext cx="1347480" cy="44280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1"/>
          <p:cNvPicPr/>
          <p:nvPr/>
        </p:nvPicPr>
        <p:blipFill>
          <a:blip r:embed="rId14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46" name="Imagem 6"/>
          <p:cNvPicPr/>
          <p:nvPr/>
        </p:nvPicPr>
        <p:blipFill>
          <a:blip r:embed="rId15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m 1"/>
          <p:cNvPicPr/>
          <p:nvPr/>
        </p:nvPicPr>
        <p:blipFill>
          <a:blip r:embed="rId14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86" name="Imagem 3"/>
          <p:cNvPicPr/>
          <p:nvPr/>
        </p:nvPicPr>
        <p:blipFill>
          <a:blip r:embed="rId15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87" name="Imagem 6"/>
          <p:cNvPicPr/>
          <p:nvPr/>
        </p:nvPicPr>
        <p:blipFill>
          <a:blip r:embed="rId16"/>
          <a:stretch/>
        </p:blipFill>
        <p:spPr>
          <a:xfrm>
            <a:off x="12755520" y="457920"/>
            <a:ext cx="4887000" cy="124920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m 1"/>
          <p:cNvPicPr/>
          <p:nvPr/>
        </p:nvPicPr>
        <p:blipFill>
          <a:blip r:embed="rId14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127" name="Imagem 7"/>
          <p:cNvPicPr/>
          <p:nvPr/>
        </p:nvPicPr>
        <p:blipFill>
          <a:blip r:embed="rId15"/>
          <a:stretch/>
        </p:blipFill>
        <p:spPr>
          <a:xfrm>
            <a:off x="0" y="0"/>
            <a:ext cx="18285480" cy="10284480"/>
          </a:xfrm>
          <a:prstGeom prst="rect">
            <a:avLst/>
          </a:prstGeom>
          <a:ln w="0">
            <a:noFill/>
          </a:ln>
        </p:spPr>
      </p:pic>
      <p:pic>
        <p:nvPicPr>
          <p:cNvPr id="128" name="Imagem 3"/>
          <p:cNvPicPr/>
          <p:nvPr/>
        </p:nvPicPr>
        <p:blipFill>
          <a:blip r:embed="rId16"/>
          <a:stretch/>
        </p:blipFill>
        <p:spPr>
          <a:xfrm>
            <a:off x="4377240" y="735840"/>
            <a:ext cx="9530640" cy="2507760"/>
          </a:xfrm>
          <a:prstGeom prst="rect">
            <a:avLst/>
          </a:prstGeom>
          <a:ln w="0">
            <a:noFill/>
          </a:ln>
        </p:spPr>
      </p:pic>
      <p:grpSp>
        <p:nvGrpSpPr>
          <p:cNvPr id="129" name="Agrupar 18"/>
          <p:cNvGrpSpPr/>
          <p:nvPr/>
        </p:nvGrpSpPr>
        <p:grpSpPr>
          <a:xfrm>
            <a:off x="7343640" y="8902800"/>
            <a:ext cx="3597840" cy="1394640"/>
            <a:chOff x="7343640" y="8902800"/>
            <a:chExt cx="3597840" cy="1394640"/>
          </a:xfrm>
        </p:grpSpPr>
        <p:sp>
          <p:nvSpPr>
            <p:cNvPr id="130" name="Retângulo Arredondado 6"/>
            <p:cNvSpPr/>
            <p:nvPr/>
          </p:nvSpPr>
          <p:spPr>
            <a:xfrm>
              <a:off x="7343640" y="8902800"/>
              <a:ext cx="3597840" cy="1394640"/>
            </a:xfrm>
            <a:custGeom>
              <a:avLst/>
              <a:gdLst>
                <a:gd name="textAreaLeft" fmla="*/ 0 w 3597840"/>
                <a:gd name="textAreaRight" fmla="*/ 3600360 w 3597840"/>
                <a:gd name="textAreaTop" fmla="*/ 0 h 1394640"/>
                <a:gd name="textAreaBottom" fmla="*/ 1397160 h 1394640"/>
              </a:gdLst>
              <a:ahLst/>
              <a:cxnLst/>
              <a:rect l="textAreaLeft" t="textAreaTop" r="textAreaRight" b="textAreaBottom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pic>
          <p:nvPicPr>
            <p:cNvPr id="131" name="Imagem 4"/>
            <p:cNvPicPr/>
            <p:nvPr/>
          </p:nvPicPr>
          <p:blipFill>
            <a:blip r:embed="rId17"/>
            <a:stretch/>
          </p:blipFill>
          <p:spPr>
            <a:xfrm>
              <a:off x="9567360" y="9160560"/>
              <a:ext cx="1098000" cy="87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2" name="Imagem 5"/>
            <p:cNvPicPr/>
            <p:nvPr/>
          </p:nvPicPr>
          <p:blipFill>
            <a:blip r:embed="rId18"/>
            <a:stretch/>
          </p:blipFill>
          <p:spPr>
            <a:xfrm>
              <a:off x="7760520" y="9286560"/>
              <a:ext cx="1419120" cy="600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979920" y="4056480"/>
            <a:ext cx="14680080" cy="1523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6000" b="0" strike="noStrike" cap="all" spc="-1">
                <a:solidFill>
                  <a:srgbClr val="23755A"/>
                </a:solidFill>
                <a:latin typeface="Calibri Bold"/>
                <a:ea typeface="Microsoft YaHei"/>
              </a:rPr>
              <a:t>Seminário de Lâminas Digital </a:t>
            </a:r>
            <a:br>
              <a:rPr sz="6000"/>
            </a:br>
            <a:r>
              <a:rPr lang="pt-BR" sz="6000" b="0" strike="noStrike" cap="all" spc="-1">
                <a:solidFill>
                  <a:srgbClr val="23755A"/>
                </a:solidFill>
                <a:latin typeface="Calibri Bold"/>
                <a:ea typeface="Microsoft YaHei"/>
              </a:rPr>
              <a:t>Patologia Mamária - CASO 1</a:t>
            </a:r>
            <a:br>
              <a:rPr sz="6000"/>
            </a:br>
            <a:r>
              <a:rPr lang="pt-BR" sz="4400" b="0" strike="noStrike" cap="all" spc="-1">
                <a:solidFill>
                  <a:srgbClr val="23755A"/>
                </a:solidFill>
                <a:latin typeface="Calibri Bold"/>
                <a:ea typeface="Microsoft YaHei"/>
              </a:rPr>
              <a:t>31 de maio de 2024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1454040" y="7395607"/>
            <a:ext cx="11459160" cy="516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pt-BR" sz="4300" b="0" strike="noStrike" spc="-1" dirty="0">
                <a:solidFill>
                  <a:srgbClr val="4E5447"/>
                </a:solidFill>
                <a:latin typeface="Calibri Bold"/>
              </a:rPr>
              <a:t>Tullio Novaes Silva</a:t>
            </a:r>
            <a:endParaRPr lang="pt-BR" sz="4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1463760" y="8017068"/>
            <a:ext cx="11459160" cy="516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pt-BR" sz="4300" b="0" strike="noStrike" spc="-1" dirty="0">
                <a:solidFill>
                  <a:srgbClr val="4E54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de Base do Distrito Federal (HBDF)</a:t>
            </a:r>
            <a:endParaRPr lang="pt-BR" sz="43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9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pt-BR" sz="4300" b="0" strike="noStrike" spc="-1" dirty="0">
                <a:solidFill>
                  <a:srgbClr val="4E54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Universitário de Brasília (HUB - UnB)</a:t>
            </a:r>
            <a:endParaRPr lang="pt-BR" sz="43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" name="Imagem 4"/>
          <p:cNvPicPr/>
          <p:nvPr/>
        </p:nvPicPr>
        <p:blipFill>
          <a:blip r:embed="rId2"/>
          <a:stretch/>
        </p:blipFill>
        <p:spPr>
          <a:xfrm>
            <a:off x="1012680" y="3417840"/>
            <a:ext cx="3519000" cy="323280"/>
          </a:xfrm>
          <a:prstGeom prst="rect">
            <a:avLst/>
          </a:prstGeom>
          <a:ln w="0">
            <a:noFill/>
          </a:ln>
        </p:spPr>
      </p:pic>
      <p:pic>
        <p:nvPicPr>
          <p:cNvPr id="175" name="Imagem 5"/>
          <p:cNvPicPr/>
          <p:nvPr/>
        </p:nvPicPr>
        <p:blipFill>
          <a:blip r:embed="rId2"/>
          <a:stretch/>
        </p:blipFill>
        <p:spPr>
          <a:xfrm rot="10800000" flipH="1">
            <a:off x="1012680" y="6691680"/>
            <a:ext cx="3519000" cy="32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m 196"/>
          <p:cNvPicPr/>
          <p:nvPr/>
        </p:nvPicPr>
        <p:blipFill>
          <a:blip r:embed="rId2"/>
          <a:srcRect l="17299" r="14787" b="7"/>
          <a:stretch/>
        </p:blipFill>
        <p:spPr>
          <a:xfrm>
            <a:off x="279720" y="38160"/>
            <a:ext cx="17623080" cy="10285200"/>
          </a:xfrm>
          <a:prstGeom prst="rect">
            <a:avLst/>
          </a:prstGeom>
          <a:ln w="0">
            <a:noFill/>
          </a:ln>
        </p:spPr>
      </p:pic>
      <p:sp>
        <p:nvSpPr>
          <p:cNvPr id="198" name="PlaceHolder 6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m 198"/>
          <p:cNvPicPr/>
          <p:nvPr/>
        </p:nvPicPr>
        <p:blipFill>
          <a:blip r:embed="rId2"/>
          <a:srcRect l="8885" t="7824"/>
          <a:stretch/>
        </p:blipFill>
        <p:spPr>
          <a:xfrm>
            <a:off x="158040" y="1953000"/>
            <a:ext cx="18020160" cy="7225200"/>
          </a:xfrm>
          <a:prstGeom prst="rect">
            <a:avLst/>
          </a:prstGeom>
          <a:ln w="0">
            <a:noFill/>
          </a:ln>
        </p:spPr>
      </p:pic>
      <p:sp>
        <p:nvSpPr>
          <p:cNvPr id="200" name="PlaceHolder 7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m 200"/>
          <p:cNvPicPr/>
          <p:nvPr/>
        </p:nvPicPr>
        <p:blipFill>
          <a:blip r:embed="rId2"/>
          <a:stretch/>
        </p:blipFill>
        <p:spPr>
          <a:xfrm>
            <a:off x="76320" y="1800000"/>
            <a:ext cx="18285840" cy="724788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10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m 202"/>
          <p:cNvPicPr/>
          <p:nvPr/>
        </p:nvPicPr>
        <p:blipFill>
          <a:blip r:embed="rId2"/>
          <a:srcRect t="7441"/>
          <a:stretch/>
        </p:blipFill>
        <p:spPr>
          <a:xfrm>
            <a:off x="72000" y="2290320"/>
            <a:ext cx="18286200" cy="6707880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11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m 204"/>
          <p:cNvPicPr/>
          <p:nvPr/>
        </p:nvPicPr>
        <p:blipFill>
          <a:blip r:embed="rId2"/>
          <a:stretch/>
        </p:blipFill>
        <p:spPr>
          <a:xfrm>
            <a:off x="0" y="1800000"/>
            <a:ext cx="18285840" cy="7247880"/>
          </a:xfrm>
          <a:prstGeom prst="rect">
            <a:avLst/>
          </a:prstGeom>
          <a:ln w="0">
            <a:noFill/>
          </a:ln>
        </p:spPr>
      </p:pic>
      <p:sp>
        <p:nvSpPr>
          <p:cNvPr id="206" name="PlaceHolder 8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tângulo 206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tângulo 207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Retângulo 208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tângulo 209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Retângulo 210"/>
          <p:cNvSpPr/>
          <p:nvPr/>
        </p:nvSpPr>
        <p:spPr>
          <a:xfrm>
            <a:off x="9540000" y="43200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Retângulo 211"/>
          <p:cNvSpPr/>
          <p:nvPr/>
        </p:nvSpPr>
        <p:spPr>
          <a:xfrm>
            <a:off x="1800360" y="4321800"/>
            <a:ext cx="521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Lesão benigna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Retângulo 212"/>
          <p:cNvSpPr/>
          <p:nvPr/>
        </p:nvSpPr>
        <p:spPr>
          <a:xfrm>
            <a:off x="7380000" y="41418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Retângulo 213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tângulo 214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Retângulo 215"/>
          <p:cNvSpPr/>
          <p:nvPr/>
        </p:nvSpPr>
        <p:spPr>
          <a:xfrm>
            <a:off x="9540000" y="43200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Retângulo 216"/>
          <p:cNvSpPr/>
          <p:nvPr/>
        </p:nvSpPr>
        <p:spPr>
          <a:xfrm>
            <a:off x="1800360" y="4321800"/>
            <a:ext cx="521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Lesão benigna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Retângulo 217"/>
          <p:cNvSpPr/>
          <p:nvPr/>
        </p:nvSpPr>
        <p:spPr>
          <a:xfrm>
            <a:off x="7380000" y="41418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Retângulo 218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Conector reto 219"/>
          <p:cNvSpPr/>
          <p:nvPr/>
        </p:nvSpPr>
        <p:spPr>
          <a:xfrm>
            <a:off x="3600360" y="5202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1" name="Retângulo 220"/>
          <p:cNvSpPr/>
          <p:nvPr/>
        </p:nvSpPr>
        <p:spPr>
          <a:xfrm>
            <a:off x="1080360" y="613044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Papiloma intraductal?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Fibroadenoma?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Adenoma tubular?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Adenomioepitelioma?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Adenoma ductal?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Adenoma pleomórfico?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ângulo 221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tângulo 222"/>
          <p:cNvSpPr/>
          <p:nvPr/>
        </p:nvSpPr>
        <p:spPr>
          <a:xfrm>
            <a:off x="9540000" y="43200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tângulo 223"/>
          <p:cNvSpPr/>
          <p:nvPr/>
        </p:nvSpPr>
        <p:spPr>
          <a:xfrm>
            <a:off x="1800360" y="4321800"/>
            <a:ext cx="521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Lesão benigna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tângulo 224"/>
          <p:cNvSpPr/>
          <p:nvPr/>
        </p:nvSpPr>
        <p:spPr>
          <a:xfrm>
            <a:off x="7380000" y="41418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tângulo 225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Conector reto 226"/>
          <p:cNvSpPr/>
          <p:nvPr/>
        </p:nvSpPr>
        <p:spPr>
          <a:xfrm>
            <a:off x="3600360" y="5202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8" name="Retângulo 227"/>
          <p:cNvSpPr/>
          <p:nvPr/>
        </p:nvSpPr>
        <p:spPr>
          <a:xfrm>
            <a:off x="1080360" y="613044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Papiloma intraductal?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Fibroadenoma?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Adenoma tubular?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Adenomioepitelioma?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Adenoma ductal?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Adenoma pleomórfico?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Conector reto 228"/>
          <p:cNvSpPr/>
          <p:nvPr/>
        </p:nvSpPr>
        <p:spPr>
          <a:xfrm>
            <a:off x="10980720" y="5004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0" name="Retângulo 229"/>
          <p:cNvSpPr/>
          <p:nvPr/>
        </p:nvSpPr>
        <p:spPr>
          <a:xfrm>
            <a:off x="8820000" y="612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(padrões clássico/ pleomórfico)?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Carcinoma ductal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(padrão sólido)?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000440" y="525600"/>
            <a:ext cx="16284960" cy="1213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ts val="9201"/>
              </a:lnSpc>
              <a:buNone/>
              <a:tabLst>
                <a:tab pos="0" algn="l"/>
              </a:tabLst>
            </a:pPr>
            <a:r>
              <a:rPr lang="pt-BR" sz="6300" b="0" strike="noStrike" spc="-1">
                <a:solidFill>
                  <a:srgbClr val="FFFFFF"/>
                </a:solidFill>
                <a:latin typeface="Calibri Bold"/>
              </a:rPr>
              <a:t>Declaração de Conflito de Interesse</a:t>
            </a:r>
            <a:endParaRPr lang="pt-BR" sz="6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1000080" y="3113280"/>
            <a:ext cx="16285320" cy="4923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ts val="6001"/>
              </a:lnSpc>
              <a:spcBef>
                <a:spcPts val="2401"/>
              </a:spcBef>
              <a:buNone/>
              <a:tabLst>
                <a:tab pos="0" algn="l"/>
              </a:tabLst>
            </a:pPr>
            <a:r>
              <a:rPr lang="pt-BR" sz="5000" b="0" strike="noStrike" spc="-1">
                <a:solidFill>
                  <a:srgbClr val="FFFFFF"/>
                </a:solidFill>
                <a:latin typeface="Calibri"/>
              </a:rPr>
              <a:t>Dr. Tullio Novaes Silva afirma não ter conflito</a:t>
            </a:r>
            <a:br>
              <a:rPr sz="5000"/>
            </a:br>
            <a:r>
              <a:rPr lang="pt-BR" sz="5000" b="0" strike="noStrike" spc="-1">
                <a:solidFill>
                  <a:srgbClr val="FFFFFF"/>
                </a:solidFill>
                <a:latin typeface="Calibri"/>
              </a:rPr>
              <a:t> de interesse a declarar</a:t>
            </a:r>
            <a:endParaRPr lang="pt-BR" sz="50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ts val="4000"/>
              </a:lnSpc>
              <a:spcBef>
                <a:spcPts val="2401"/>
              </a:spcBef>
              <a:buNone/>
              <a:tabLst>
                <a:tab pos="0" algn="l"/>
              </a:tabLst>
            </a:pPr>
            <a:endParaRPr lang="pt-BR" sz="30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ts val="4000"/>
              </a:lnSpc>
              <a:spcBef>
                <a:spcPts val="2401"/>
              </a:spcBef>
              <a:buNone/>
              <a:tabLst>
                <a:tab pos="0" algn="l"/>
              </a:tabLst>
            </a:pPr>
            <a:endParaRPr lang="pt-BR" sz="30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ts val="4000"/>
              </a:lnSpc>
              <a:spcBef>
                <a:spcPts val="2401"/>
              </a:spcBef>
              <a:buNone/>
              <a:tabLst>
                <a:tab pos="0" algn="l"/>
              </a:tabLst>
            </a:pPr>
            <a:r>
              <a:rPr lang="pt-BR" sz="2600" b="0" strike="noStrike" spc="-1">
                <a:solidFill>
                  <a:srgbClr val="FFFFFF"/>
                </a:solidFill>
                <a:latin typeface="Calibri"/>
              </a:rPr>
              <a:t>Exigência da RDC Nº 96/08 da ANVISA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ts val="6001"/>
              </a:lnSpc>
              <a:spcBef>
                <a:spcPts val="2401"/>
              </a:spcBef>
              <a:buNone/>
              <a:tabLst>
                <a:tab pos="0" algn="l"/>
              </a:tabLst>
            </a:pPr>
            <a:endParaRPr lang="pt-BR" sz="5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Imagem 3"/>
          <p:cNvPicPr/>
          <p:nvPr/>
        </p:nvPicPr>
        <p:blipFill>
          <a:blip r:embed="rId2"/>
          <a:stretch/>
        </p:blipFill>
        <p:spPr>
          <a:xfrm>
            <a:off x="5882760" y="1690920"/>
            <a:ext cx="6519600" cy="51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tângulo 230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tângulo 231"/>
          <p:cNvSpPr/>
          <p:nvPr/>
        </p:nvSpPr>
        <p:spPr>
          <a:xfrm>
            <a:off x="9540000" y="43200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tângulo 232"/>
          <p:cNvSpPr/>
          <p:nvPr/>
        </p:nvSpPr>
        <p:spPr>
          <a:xfrm>
            <a:off x="1800360" y="4321800"/>
            <a:ext cx="521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Lesão benigna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tângulo 233"/>
          <p:cNvSpPr/>
          <p:nvPr/>
        </p:nvSpPr>
        <p:spPr>
          <a:xfrm>
            <a:off x="7380000" y="41418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tângulo 234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Conector reto 235"/>
          <p:cNvSpPr/>
          <p:nvPr/>
        </p:nvSpPr>
        <p:spPr>
          <a:xfrm>
            <a:off x="3600360" y="5202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7" name="Retângulo 236"/>
          <p:cNvSpPr/>
          <p:nvPr/>
        </p:nvSpPr>
        <p:spPr>
          <a:xfrm>
            <a:off x="1080360" y="613044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Papiloma intraductal?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Fibroadenoma?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Adenoma tubular?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Adenomioepitelioma?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Adenoma ductal?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Adenoma pleomórfico?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Conector reto 237"/>
          <p:cNvSpPr/>
          <p:nvPr/>
        </p:nvSpPr>
        <p:spPr>
          <a:xfrm>
            <a:off x="10980720" y="5004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9" name="Retângulo 238"/>
          <p:cNvSpPr/>
          <p:nvPr/>
        </p:nvSpPr>
        <p:spPr>
          <a:xfrm>
            <a:off x="8820000" y="612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(padrões clássico/ pleomórfico)?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Carcinoma ductal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(padrão sólido)?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tângulo 239"/>
          <p:cNvSpPr/>
          <p:nvPr/>
        </p:nvSpPr>
        <p:spPr>
          <a:xfrm>
            <a:off x="540360" y="4320360"/>
            <a:ext cx="6838920" cy="5578920"/>
          </a:xfrm>
          <a:prstGeom prst="rect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1" name="Retângulo 240"/>
          <p:cNvSpPr/>
          <p:nvPr/>
        </p:nvSpPr>
        <p:spPr>
          <a:xfrm>
            <a:off x="3780360" y="5041800"/>
            <a:ext cx="521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FF0000"/>
                </a:solidFill>
                <a:latin typeface="Arial"/>
                <a:ea typeface="Microsoft YaHei"/>
              </a:rPr>
              <a:t>Será mesmo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FF0000"/>
                </a:solidFill>
                <a:latin typeface="Arial"/>
                <a:ea typeface="Microsoft YaHei"/>
              </a:rPr>
              <a:t>benigno?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tângulo 241"/>
          <p:cNvSpPr/>
          <p:nvPr/>
        </p:nvSpPr>
        <p:spPr>
          <a:xfrm>
            <a:off x="2520000" y="3965400"/>
            <a:ext cx="14218920" cy="17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ACHADOS IMUNO-HISTOQUÍMICOS DA BIÓPSIA POR AGULHA GROSSA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m 242"/>
          <p:cNvPicPr/>
          <p:nvPr/>
        </p:nvPicPr>
        <p:blipFill>
          <a:blip r:embed="rId2"/>
          <a:srcRect l="13361" b="4"/>
          <a:stretch/>
        </p:blipFill>
        <p:spPr>
          <a:xfrm>
            <a:off x="-24480" y="490680"/>
            <a:ext cx="18202680" cy="8327520"/>
          </a:xfrm>
          <a:prstGeom prst="rect">
            <a:avLst/>
          </a:prstGeom>
          <a:ln w="0">
            <a:noFill/>
          </a:ln>
        </p:spPr>
      </p:pic>
      <p:sp>
        <p:nvSpPr>
          <p:cNvPr id="244" name="PlaceHolder 12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MIOSINA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m 244"/>
          <p:cNvPicPr/>
          <p:nvPr/>
        </p:nvPicPr>
        <p:blipFill>
          <a:blip r:embed="rId2"/>
          <a:stretch/>
        </p:blipFill>
        <p:spPr>
          <a:xfrm>
            <a:off x="360" y="490320"/>
            <a:ext cx="18285840" cy="7247880"/>
          </a:xfrm>
          <a:prstGeom prst="rect">
            <a:avLst/>
          </a:prstGeom>
          <a:ln w="0">
            <a:noFill/>
          </a:ln>
        </p:spPr>
      </p:pic>
      <p:sp>
        <p:nvSpPr>
          <p:cNvPr id="246" name="PlaceHolder 13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MIOSINA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m 246"/>
          <p:cNvPicPr/>
          <p:nvPr/>
        </p:nvPicPr>
        <p:blipFill>
          <a:blip r:embed="rId2"/>
          <a:stretch/>
        </p:blipFill>
        <p:spPr>
          <a:xfrm>
            <a:off x="360" y="850320"/>
            <a:ext cx="18285840" cy="7247880"/>
          </a:xfrm>
          <a:prstGeom prst="rect">
            <a:avLst/>
          </a:prstGeom>
          <a:ln w="0">
            <a:noFill/>
          </a:ln>
        </p:spPr>
      </p:pic>
      <p:sp>
        <p:nvSpPr>
          <p:cNvPr id="248" name="PlaceHolder 14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P63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m 248"/>
          <p:cNvPicPr/>
          <p:nvPr/>
        </p:nvPicPr>
        <p:blipFill>
          <a:blip r:embed="rId2"/>
          <a:stretch/>
        </p:blipFill>
        <p:spPr>
          <a:xfrm>
            <a:off x="360000" y="900000"/>
            <a:ext cx="12195360" cy="8010360"/>
          </a:xfrm>
          <a:prstGeom prst="rect">
            <a:avLst/>
          </a:prstGeom>
          <a:ln w="0">
            <a:noFill/>
          </a:ln>
        </p:spPr>
      </p:pic>
      <p:sp>
        <p:nvSpPr>
          <p:cNvPr id="250" name="PlaceHolder 15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P63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m 250"/>
          <p:cNvPicPr/>
          <p:nvPr/>
        </p:nvPicPr>
        <p:blipFill>
          <a:blip r:embed="rId2"/>
          <a:srcRect l="13779" r="8463" b="4"/>
          <a:stretch/>
        </p:blipFill>
        <p:spPr>
          <a:xfrm>
            <a:off x="346320" y="180000"/>
            <a:ext cx="17653680" cy="9000000"/>
          </a:xfrm>
          <a:prstGeom prst="rect">
            <a:avLst/>
          </a:prstGeom>
          <a:ln w="0">
            <a:noFill/>
          </a:ln>
        </p:spPr>
      </p:pic>
      <p:sp>
        <p:nvSpPr>
          <p:cNvPr id="252" name="PlaceHolder 17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E-Caderina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m 252"/>
          <p:cNvPicPr/>
          <p:nvPr/>
        </p:nvPicPr>
        <p:blipFill>
          <a:blip r:embed="rId2"/>
          <a:srcRect l="18283" r="24628" b="435"/>
          <a:stretch/>
        </p:blipFill>
        <p:spPr>
          <a:xfrm>
            <a:off x="1260000" y="0"/>
            <a:ext cx="14938200" cy="10327680"/>
          </a:xfrm>
          <a:prstGeom prst="rect">
            <a:avLst/>
          </a:prstGeom>
          <a:ln w="0">
            <a:noFill/>
          </a:ln>
        </p:spPr>
      </p:pic>
      <p:sp>
        <p:nvSpPr>
          <p:cNvPr id="254" name="PlaceHolder 16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RE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tângulo 254"/>
          <p:cNvSpPr/>
          <p:nvPr/>
        </p:nvSpPr>
        <p:spPr>
          <a:xfrm>
            <a:off x="1260360" y="3240000"/>
            <a:ext cx="14398560" cy="68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CONCLUSÃO DA BIÓPSIA POR AGULHA: 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Lesão nodular fibroepitelial associada a carcinoma lobular</a:t>
            </a:r>
            <a:r>
              <a:rPr lang="pt-BR" sz="4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 in situ</a:t>
            </a:r>
            <a:r>
              <a:rPr lang="pt-BR" sz="44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 clássico e pleomórfico.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tângulo 255"/>
          <p:cNvSpPr/>
          <p:nvPr/>
        </p:nvSpPr>
        <p:spPr>
          <a:xfrm>
            <a:off x="1260360" y="3240000"/>
            <a:ext cx="14398560" cy="68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4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CONCLUSÃO DA BIÓPSIA POR AGULHA: 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Lesão nodular fibroepitelial associada a carcinoma lobular</a:t>
            </a:r>
            <a:r>
              <a:rPr lang="pt-BR" sz="4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 in situ</a:t>
            </a:r>
            <a:r>
              <a:rPr lang="pt-BR" sz="44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 clássico e pleomórfico.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É fundamental a avaliação da totalidade do tumor para o diagnóstico definitivo.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75280" y="524160"/>
            <a:ext cx="11663280" cy="1213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ts val="9201"/>
              </a:lnSpc>
              <a:buNone/>
              <a:tabLst>
                <a:tab pos="0" algn="l"/>
              </a:tabLst>
            </a:pPr>
            <a:r>
              <a:rPr lang="pt-BR" sz="7000" b="0" strike="noStrike" spc="-1">
                <a:solidFill>
                  <a:srgbClr val="476559"/>
                </a:solidFill>
                <a:latin typeface="Calibri Bold"/>
              </a:rPr>
              <a:t>Dados Clínicos</a:t>
            </a:r>
            <a:endParaRPr lang="pt-BR" sz="7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Imagem 7"/>
          <p:cNvPicPr/>
          <p:nvPr/>
        </p:nvPicPr>
        <p:blipFill>
          <a:blip r:embed="rId2"/>
          <a:stretch/>
        </p:blipFill>
        <p:spPr>
          <a:xfrm>
            <a:off x="0" y="1661040"/>
            <a:ext cx="2755080" cy="477720"/>
          </a:xfrm>
          <a:prstGeom prst="rect">
            <a:avLst/>
          </a:prstGeom>
          <a:ln w="0">
            <a:noFill/>
          </a:ln>
        </p:spPr>
      </p:pic>
      <p:sp>
        <p:nvSpPr>
          <p:cNvPr id="181" name="Retângulo 180"/>
          <p:cNvSpPr/>
          <p:nvPr/>
        </p:nvSpPr>
        <p:spPr>
          <a:xfrm>
            <a:off x="900000" y="2106000"/>
            <a:ext cx="15838920" cy="68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- Paciente do sexo feminino, 39 anos de idade, apresentando nódulo na mama esquerda. 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tângulo 256"/>
          <p:cNvSpPr/>
          <p:nvPr/>
        </p:nvSpPr>
        <p:spPr>
          <a:xfrm>
            <a:off x="1440000" y="3785760"/>
            <a:ext cx="14578920" cy="17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ACHADOS DA PEÇA CIRÚRGICA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SETORECTOMIA DA MAMA ESQUERDA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m 257"/>
          <p:cNvPicPr/>
          <p:nvPr/>
        </p:nvPicPr>
        <p:blipFill>
          <a:blip r:embed="rId2"/>
          <a:srcRect l="14763"/>
          <a:stretch/>
        </p:blipFill>
        <p:spPr>
          <a:xfrm>
            <a:off x="0" y="360000"/>
            <a:ext cx="18188280" cy="8458200"/>
          </a:xfrm>
          <a:prstGeom prst="rect">
            <a:avLst/>
          </a:prstGeom>
          <a:ln w="0">
            <a:noFill/>
          </a:ln>
        </p:spPr>
      </p:pic>
      <p:sp>
        <p:nvSpPr>
          <p:cNvPr id="259" name="PlaceHolder 18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m 259"/>
          <p:cNvPicPr/>
          <p:nvPr/>
        </p:nvPicPr>
        <p:blipFill>
          <a:blip r:embed="rId2"/>
          <a:srcRect l="4524"/>
          <a:stretch/>
        </p:blipFill>
        <p:spPr>
          <a:xfrm>
            <a:off x="-27360" y="540000"/>
            <a:ext cx="18205560" cy="7558200"/>
          </a:xfrm>
          <a:prstGeom prst="rect">
            <a:avLst/>
          </a:prstGeom>
          <a:ln w="0">
            <a:noFill/>
          </a:ln>
        </p:spPr>
      </p:pic>
      <p:sp>
        <p:nvSpPr>
          <p:cNvPr id="261" name="PlaceHolder 19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m 261"/>
          <p:cNvPicPr/>
          <p:nvPr/>
        </p:nvPicPr>
        <p:blipFill>
          <a:blip r:embed="rId2"/>
          <a:stretch/>
        </p:blipFill>
        <p:spPr>
          <a:xfrm>
            <a:off x="720" y="1800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263" name="PlaceHolder 9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m 263"/>
          <p:cNvPicPr/>
          <p:nvPr/>
        </p:nvPicPr>
        <p:blipFill>
          <a:blip r:embed="rId2"/>
          <a:stretch/>
        </p:blipFill>
        <p:spPr>
          <a:xfrm>
            <a:off x="360" y="1980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265" name="PlaceHolder 20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m 265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267" name="PlaceHolder 21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m 267"/>
          <p:cNvPicPr/>
          <p:nvPr/>
        </p:nvPicPr>
        <p:blipFill>
          <a:blip r:embed="rId2"/>
          <a:stretch/>
        </p:blipFill>
        <p:spPr>
          <a:xfrm>
            <a:off x="360" y="1980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269" name="PlaceHolder 25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m 269"/>
          <p:cNvPicPr/>
          <p:nvPr/>
        </p:nvPicPr>
        <p:blipFill>
          <a:blip r:embed="rId2"/>
          <a:stretch/>
        </p:blipFill>
        <p:spPr>
          <a:xfrm>
            <a:off x="1567080" y="1620000"/>
            <a:ext cx="15305400" cy="8561520"/>
          </a:xfrm>
          <a:prstGeom prst="rect">
            <a:avLst/>
          </a:prstGeom>
          <a:ln w="0">
            <a:noFill/>
          </a:ln>
        </p:spPr>
      </p:pic>
      <p:sp>
        <p:nvSpPr>
          <p:cNvPr id="271" name="PlaceHolder 26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m 271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273" name="PlaceHolder 27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m 273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275" name="PlaceHolder 28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75280" y="524160"/>
            <a:ext cx="11663280" cy="1213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ts val="9201"/>
              </a:lnSpc>
              <a:buNone/>
              <a:tabLst>
                <a:tab pos="0" algn="l"/>
              </a:tabLst>
            </a:pPr>
            <a:r>
              <a:rPr lang="pt-BR" sz="7000" b="0" strike="noStrike" spc="-1">
                <a:solidFill>
                  <a:srgbClr val="476559"/>
                </a:solidFill>
                <a:latin typeface="Calibri Bold"/>
              </a:rPr>
              <a:t>Dados Clínicos</a:t>
            </a:r>
            <a:endParaRPr lang="pt-BR" sz="7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Imagem 2"/>
          <p:cNvPicPr/>
          <p:nvPr/>
        </p:nvPicPr>
        <p:blipFill>
          <a:blip r:embed="rId2"/>
          <a:stretch/>
        </p:blipFill>
        <p:spPr>
          <a:xfrm>
            <a:off x="0" y="1661040"/>
            <a:ext cx="2755080" cy="477720"/>
          </a:xfrm>
          <a:prstGeom prst="rect">
            <a:avLst/>
          </a:prstGeom>
          <a:ln w="0">
            <a:noFill/>
          </a:ln>
        </p:spPr>
      </p:pic>
      <p:sp>
        <p:nvSpPr>
          <p:cNvPr id="184" name="Retângulo 183"/>
          <p:cNvSpPr/>
          <p:nvPr/>
        </p:nvSpPr>
        <p:spPr>
          <a:xfrm>
            <a:off x="900000" y="2106000"/>
            <a:ext cx="15838920" cy="68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- Paciente do sexo feminino, 39 anos de idade, apresentando nódulo na mama esquerda. 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 ressonância magnética das mamas exibiu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nódulo irregular com padrão de realce interno heterogêneo, localizado no terço anterior do QSL/JQS (1/12 horas) da mama esquerda, medindo cerca de 1,6 x 1,3 x 1,0 cm em seus maiores eixos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e distando 1,5 cm da papila.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m 275"/>
          <p:cNvPicPr/>
          <p:nvPr/>
        </p:nvPicPr>
        <p:blipFill>
          <a:blip r:embed="rId2"/>
          <a:stretch/>
        </p:blipFill>
        <p:spPr>
          <a:xfrm>
            <a:off x="1440000" y="1620000"/>
            <a:ext cx="15372000" cy="8161560"/>
          </a:xfrm>
          <a:prstGeom prst="rect">
            <a:avLst/>
          </a:prstGeom>
          <a:ln w="0">
            <a:noFill/>
          </a:ln>
        </p:spPr>
      </p:pic>
      <p:sp>
        <p:nvSpPr>
          <p:cNvPr id="277" name="PlaceHolder 29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tângulo 277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tângulo 278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tângulo 279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tângulo 280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Conector reto 281"/>
          <p:cNvSpPr/>
          <p:nvPr/>
        </p:nvSpPr>
        <p:spPr>
          <a:xfrm flipH="1">
            <a:off x="1080000" y="3600000"/>
            <a:ext cx="3420000" cy="36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tângulo 282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tângulo 283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Conector reto 284"/>
          <p:cNvSpPr/>
          <p:nvPr/>
        </p:nvSpPr>
        <p:spPr>
          <a:xfrm flipH="1">
            <a:off x="1080000" y="3600000"/>
            <a:ext cx="3420000" cy="36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86" name="Retângulo 285"/>
          <p:cNvSpPr/>
          <p:nvPr/>
        </p:nvSpPr>
        <p:spPr>
          <a:xfrm>
            <a:off x="900000" y="45000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 com atipias e focos suspeitos de invasão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tângulo 286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tângulo 287"/>
          <p:cNvSpPr/>
          <p:nvPr/>
        </p:nvSpPr>
        <p:spPr>
          <a:xfrm>
            <a:off x="9540360" y="45018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tângulo 288"/>
          <p:cNvSpPr/>
          <p:nvPr/>
        </p:nvSpPr>
        <p:spPr>
          <a:xfrm>
            <a:off x="8280000" y="432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tângulo 289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onector reto 290"/>
          <p:cNvSpPr/>
          <p:nvPr/>
        </p:nvSpPr>
        <p:spPr>
          <a:xfrm flipH="1">
            <a:off x="1080000" y="3600000"/>
            <a:ext cx="3420000" cy="36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2" name="Retângulo 291"/>
          <p:cNvSpPr/>
          <p:nvPr/>
        </p:nvSpPr>
        <p:spPr>
          <a:xfrm>
            <a:off x="900000" y="45000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 com atipias e focos suspeitos de invasão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tângulo 292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tângulo 293"/>
          <p:cNvSpPr/>
          <p:nvPr/>
        </p:nvSpPr>
        <p:spPr>
          <a:xfrm>
            <a:off x="9540000" y="4500000"/>
            <a:ext cx="449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tângulo 294"/>
          <p:cNvSpPr/>
          <p:nvPr/>
        </p:nvSpPr>
        <p:spPr>
          <a:xfrm>
            <a:off x="8280000" y="432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tângulo 295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Conector reto 296"/>
          <p:cNvSpPr/>
          <p:nvPr/>
        </p:nvSpPr>
        <p:spPr>
          <a:xfrm flipH="1">
            <a:off x="1080000" y="3600000"/>
            <a:ext cx="3420000" cy="36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8" name="Retângulo 297"/>
          <p:cNvSpPr/>
          <p:nvPr/>
        </p:nvSpPr>
        <p:spPr>
          <a:xfrm>
            <a:off x="900000" y="45000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 com atipias e focos suspeitos de invasão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onector reto 298"/>
          <p:cNvSpPr/>
          <p:nvPr/>
        </p:nvSpPr>
        <p:spPr>
          <a:xfrm>
            <a:off x="4319640" y="5940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00" name="Retângulo 299"/>
          <p:cNvSpPr/>
          <p:nvPr/>
        </p:nvSpPr>
        <p:spPr>
          <a:xfrm>
            <a:off x="1080000" y="7200000"/>
            <a:ext cx="77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de componentes epitelial e mioepitelial?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tângulo 300"/>
          <p:cNvSpPr/>
          <p:nvPr/>
        </p:nvSpPr>
        <p:spPr>
          <a:xfrm>
            <a:off x="900000" y="234144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HIPÓTESES DIAGNÓSTICAS HISTOPATOLÓGICAS: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tângulo 301"/>
          <p:cNvSpPr/>
          <p:nvPr/>
        </p:nvSpPr>
        <p:spPr>
          <a:xfrm>
            <a:off x="9540000" y="4500000"/>
            <a:ext cx="449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tângulo 302"/>
          <p:cNvSpPr/>
          <p:nvPr/>
        </p:nvSpPr>
        <p:spPr>
          <a:xfrm>
            <a:off x="8280000" y="432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Conector reto 303"/>
          <p:cNvSpPr/>
          <p:nvPr/>
        </p:nvSpPr>
        <p:spPr>
          <a:xfrm>
            <a:off x="10980000" y="5220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05" name="Retângulo 304"/>
          <p:cNvSpPr/>
          <p:nvPr/>
        </p:nvSpPr>
        <p:spPr>
          <a:xfrm>
            <a:off x="720360" y="324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Lesão benigna parcialmente envolvida por 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onector reto 305"/>
          <p:cNvSpPr/>
          <p:nvPr/>
        </p:nvSpPr>
        <p:spPr>
          <a:xfrm flipH="1">
            <a:off x="1080000" y="3600000"/>
            <a:ext cx="3420000" cy="36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07" name="Retângulo 306"/>
          <p:cNvSpPr/>
          <p:nvPr/>
        </p:nvSpPr>
        <p:spPr>
          <a:xfrm>
            <a:off x="900000" y="45000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 com atipias e focos suspeitos de invasão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tângulo 307"/>
          <p:cNvSpPr/>
          <p:nvPr/>
        </p:nvSpPr>
        <p:spPr>
          <a:xfrm>
            <a:off x="9000000" y="63000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(padrões clássico/ pleomórfico)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Conector reto 308"/>
          <p:cNvSpPr/>
          <p:nvPr/>
        </p:nvSpPr>
        <p:spPr>
          <a:xfrm>
            <a:off x="4319640" y="5940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0" name="Retângulo 309"/>
          <p:cNvSpPr/>
          <p:nvPr/>
        </p:nvSpPr>
        <p:spPr>
          <a:xfrm>
            <a:off x="1080000" y="7200000"/>
            <a:ext cx="77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de componentes epitelial e mioepitelial?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tângulo 310"/>
          <p:cNvSpPr/>
          <p:nvPr/>
        </p:nvSpPr>
        <p:spPr>
          <a:xfrm>
            <a:off x="1440000" y="3785760"/>
            <a:ext cx="14578920" cy="17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ACHADOS IMUNOHISTOQUÍMICOS DA PEÇA CIRÚRGICA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SETORECTOMIA DA MAMA ESQUERDA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m 311"/>
          <p:cNvPicPr/>
          <p:nvPr/>
        </p:nvPicPr>
        <p:blipFill>
          <a:blip r:embed="rId2"/>
          <a:srcRect l="22219" b="4"/>
          <a:stretch/>
        </p:blipFill>
        <p:spPr>
          <a:xfrm>
            <a:off x="16560" y="1930680"/>
            <a:ext cx="15282360" cy="7788240"/>
          </a:xfrm>
          <a:prstGeom prst="rect">
            <a:avLst/>
          </a:prstGeom>
          <a:ln w="0">
            <a:noFill/>
          </a:ln>
        </p:spPr>
      </p:pic>
      <p:sp>
        <p:nvSpPr>
          <p:cNvPr id="313" name="PlaceHolder 40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Calponina e P63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m 313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315" name="PlaceHolder 41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Calponina e P63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75280" y="524160"/>
            <a:ext cx="11663280" cy="1213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ts val="9201"/>
              </a:lnSpc>
              <a:buNone/>
              <a:tabLst>
                <a:tab pos="0" algn="l"/>
              </a:tabLst>
            </a:pPr>
            <a:r>
              <a:rPr lang="pt-BR" sz="7000" b="0" strike="noStrike" spc="-1">
                <a:solidFill>
                  <a:srgbClr val="476559"/>
                </a:solidFill>
                <a:latin typeface="Calibri Bold"/>
              </a:rPr>
              <a:t>Dados Clínicos</a:t>
            </a:r>
            <a:endParaRPr lang="pt-BR" sz="7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Imagem 6"/>
          <p:cNvPicPr/>
          <p:nvPr/>
        </p:nvPicPr>
        <p:blipFill>
          <a:blip r:embed="rId2"/>
          <a:stretch/>
        </p:blipFill>
        <p:spPr>
          <a:xfrm>
            <a:off x="0" y="1661040"/>
            <a:ext cx="2755080" cy="477720"/>
          </a:xfrm>
          <a:prstGeom prst="rect">
            <a:avLst/>
          </a:prstGeom>
          <a:ln w="0">
            <a:noFill/>
          </a:ln>
        </p:spPr>
      </p:pic>
      <p:sp>
        <p:nvSpPr>
          <p:cNvPr id="187" name="Retângulo 186"/>
          <p:cNvSpPr/>
          <p:nvPr/>
        </p:nvSpPr>
        <p:spPr>
          <a:xfrm>
            <a:off x="900000" y="2106000"/>
            <a:ext cx="15838920" cy="68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- Paciente do sexo feminino, 39 anos de idade, apresentando nódulo na mama esquerda. 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 ressonância magnética das mamas exibiu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nódulo irregular com padrão de realce interno heterogêneo, localizado no terço anterior do QSL/JQS (1/12 horas) da mama esquerda, medindo cerca de 1,6 x 1,3 x 1,0 cm em seus maiores eixos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e distando 1,5 cm da papila.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Foi realizada biópsia por agulha grossa da mama esquerda.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m 315"/>
          <p:cNvPicPr/>
          <p:nvPr/>
        </p:nvPicPr>
        <p:blipFill>
          <a:blip r:embed="rId2"/>
          <a:stretch/>
        </p:blipFill>
        <p:spPr>
          <a:xfrm>
            <a:off x="180000" y="1620000"/>
            <a:ext cx="12778920" cy="8269920"/>
          </a:xfrm>
          <a:prstGeom prst="rect">
            <a:avLst/>
          </a:prstGeom>
          <a:ln w="0">
            <a:noFill/>
          </a:ln>
        </p:spPr>
      </p:pic>
      <p:sp>
        <p:nvSpPr>
          <p:cNvPr id="317" name="PlaceHolder 42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Calponina e P63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43"/>
          <p:cNvSpPr/>
          <p:nvPr/>
        </p:nvSpPr>
        <p:spPr>
          <a:xfrm>
            <a:off x="15300000" y="576000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POSITIVO NO COMPONENTE ATÍPICO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m 318"/>
          <p:cNvPicPr/>
          <p:nvPr/>
        </p:nvPicPr>
        <p:blipFill>
          <a:blip r:embed="rId2"/>
          <a:stretch/>
        </p:blipFill>
        <p:spPr>
          <a:xfrm>
            <a:off x="360" y="1800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320" name="PlaceHolder 30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Actina de Músculo Liso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m 320"/>
          <p:cNvPicPr/>
          <p:nvPr/>
        </p:nvPicPr>
        <p:blipFill>
          <a:blip r:embed="rId2"/>
          <a:stretch/>
        </p:blipFill>
        <p:spPr>
          <a:xfrm>
            <a:off x="1080000" y="691560"/>
            <a:ext cx="10885680" cy="8847360"/>
          </a:xfrm>
          <a:prstGeom prst="rect">
            <a:avLst/>
          </a:prstGeom>
          <a:ln w="0">
            <a:noFill/>
          </a:ln>
        </p:spPr>
      </p:pic>
      <p:sp>
        <p:nvSpPr>
          <p:cNvPr id="322" name="PlaceHolder 32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Actina de Músculo Liso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3"/>
          <p:cNvSpPr/>
          <p:nvPr/>
        </p:nvSpPr>
        <p:spPr>
          <a:xfrm>
            <a:off x="15300000" y="576000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POSITIVO NO COMPONENTE ATÍPICO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m 323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325" name="PlaceHolder 34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Miosina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m 325"/>
          <p:cNvPicPr/>
          <p:nvPr/>
        </p:nvPicPr>
        <p:blipFill>
          <a:blip r:embed="rId2"/>
          <a:stretch/>
        </p:blipFill>
        <p:spPr>
          <a:xfrm>
            <a:off x="260280" y="1811160"/>
            <a:ext cx="12698640" cy="7727760"/>
          </a:xfrm>
          <a:prstGeom prst="rect">
            <a:avLst/>
          </a:prstGeom>
          <a:ln w="0">
            <a:noFill/>
          </a:ln>
        </p:spPr>
      </p:pic>
      <p:sp>
        <p:nvSpPr>
          <p:cNvPr id="327" name="PlaceHolder 35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Miosina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6"/>
          <p:cNvSpPr/>
          <p:nvPr/>
        </p:nvSpPr>
        <p:spPr>
          <a:xfrm>
            <a:off x="15300000" y="576000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POSITIVO NO COMPONENTE ATÍPICO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m 328"/>
          <p:cNvPicPr/>
          <p:nvPr/>
        </p:nvPicPr>
        <p:blipFill>
          <a:blip r:embed="rId2"/>
          <a:stretch/>
        </p:blipFill>
        <p:spPr>
          <a:xfrm>
            <a:off x="376920" y="540000"/>
            <a:ext cx="11682000" cy="8960400"/>
          </a:xfrm>
          <a:prstGeom prst="rect">
            <a:avLst/>
          </a:prstGeom>
          <a:ln w="0">
            <a:noFill/>
          </a:ln>
        </p:spPr>
      </p:pic>
      <p:sp>
        <p:nvSpPr>
          <p:cNvPr id="330" name="PlaceHolder 37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S100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8"/>
          <p:cNvSpPr/>
          <p:nvPr/>
        </p:nvSpPr>
        <p:spPr>
          <a:xfrm>
            <a:off x="15300000" y="576000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POSITIVO NO COMPONENTE ATÍPICO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m 331"/>
          <p:cNvPicPr/>
          <p:nvPr/>
        </p:nvPicPr>
        <p:blipFill>
          <a:blip r:embed="rId2"/>
          <a:stretch/>
        </p:blipFill>
        <p:spPr>
          <a:xfrm flipH="1">
            <a:off x="77040" y="2160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333" name="PlaceHolder 44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CK5e6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45"/>
          <p:cNvSpPr/>
          <p:nvPr/>
        </p:nvSpPr>
        <p:spPr>
          <a:xfrm>
            <a:off x="15300000" y="576000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POSITIVO NO COMPONENTE ATÍPICO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m 334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336" name="PlaceHolder 48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E-Caderina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m 336"/>
          <p:cNvPicPr/>
          <p:nvPr/>
        </p:nvPicPr>
        <p:blipFill>
          <a:blip r:embed="rId2"/>
          <a:stretch/>
        </p:blipFill>
        <p:spPr>
          <a:xfrm>
            <a:off x="76320" y="1557000"/>
            <a:ext cx="18286560" cy="7248600"/>
          </a:xfrm>
          <a:prstGeom prst="rect">
            <a:avLst/>
          </a:prstGeom>
          <a:ln w="0">
            <a:noFill/>
          </a:ln>
        </p:spPr>
      </p:pic>
      <p:sp>
        <p:nvSpPr>
          <p:cNvPr id="338" name="PlaceHolder 49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RE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PEÇA CIRÚRGICA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tângulo 338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75280" y="524160"/>
            <a:ext cx="11663280" cy="1213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ts val="9201"/>
              </a:lnSpc>
              <a:buNone/>
              <a:tabLst>
                <a:tab pos="0" algn="l"/>
              </a:tabLst>
            </a:pPr>
            <a:r>
              <a:rPr lang="pt-BR" sz="7000" b="0" strike="noStrike" spc="-1">
                <a:solidFill>
                  <a:srgbClr val="476559"/>
                </a:solidFill>
                <a:latin typeface="Calibri Bold"/>
              </a:rPr>
              <a:t>Dados Clínicos</a:t>
            </a:r>
            <a:endParaRPr lang="pt-BR" sz="7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Imagem 8"/>
          <p:cNvPicPr/>
          <p:nvPr/>
        </p:nvPicPr>
        <p:blipFill>
          <a:blip r:embed="rId2"/>
          <a:stretch/>
        </p:blipFill>
        <p:spPr>
          <a:xfrm>
            <a:off x="0" y="1661040"/>
            <a:ext cx="2755080" cy="477720"/>
          </a:xfrm>
          <a:prstGeom prst="rect">
            <a:avLst/>
          </a:prstGeom>
          <a:ln w="0">
            <a:noFill/>
          </a:ln>
        </p:spPr>
      </p:pic>
      <p:sp>
        <p:nvSpPr>
          <p:cNvPr id="190" name="Retângulo 189"/>
          <p:cNvSpPr/>
          <p:nvPr/>
        </p:nvSpPr>
        <p:spPr>
          <a:xfrm>
            <a:off x="900000" y="2106000"/>
            <a:ext cx="15838920" cy="68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- Paciente do sexo feminino, 39 anos de idade, apresentando nódulo na mama esquerda. 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 ressonância magnética das mamas exibiu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nódulo irregular com padrão de realce interno heterogêneo, localizado no terço anterior do QSL/JQS (1/12 horas) da mama esquerda, medindo cerca de 1,6 x 1,3 x 1,0 cm em seus maiores eixos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e distando 1,5 cm da papila.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Foi realizada biópsia por agulha grossa da mama esquerda.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Após o resultado da biópsia, a paciente foi encaminhada para ressecção cirúrgica da lesão.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tângulo 339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tângulo 340"/>
          <p:cNvSpPr/>
          <p:nvPr/>
        </p:nvSpPr>
        <p:spPr>
          <a:xfrm>
            <a:off x="540000" y="306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Lesão nodular lobulada bifásica, epitelial/mioepitelial, de padrões tubular e papilífero, com componente mioepitelial atípico e associada a extenso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clássico e pleomórfico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tângulo 341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tângulo 342"/>
          <p:cNvSpPr/>
          <p:nvPr/>
        </p:nvSpPr>
        <p:spPr>
          <a:xfrm>
            <a:off x="1260000" y="5040360"/>
            <a:ext cx="6838920" cy="449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bifásica, epitelial-mioepitelial, com atipias no componente mioepitelial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tângulo 343"/>
          <p:cNvSpPr/>
          <p:nvPr/>
        </p:nvSpPr>
        <p:spPr>
          <a:xfrm>
            <a:off x="540000" y="306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Lesão nodular lobulada bifásica, epitelial/mioepitelial, de padrões tubular e papilífero, com componente mioepitelial atípico e associada a extenso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clássico e pleomórfico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tângulo 344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tângulo 345"/>
          <p:cNvSpPr/>
          <p:nvPr/>
        </p:nvSpPr>
        <p:spPr>
          <a:xfrm>
            <a:off x="10620360" y="50418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tângulo 346"/>
          <p:cNvSpPr/>
          <p:nvPr/>
        </p:nvSpPr>
        <p:spPr>
          <a:xfrm>
            <a:off x="1260000" y="5040360"/>
            <a:ext cx="6838920" cy="449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bifásica, epitelial-mioepitelial, com atipias no componente mioepitelial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tângulo 347"/>
          <p:cNvSpPr/>
          <p:nvPr/>
        </p:nvSpPr>
        <p:spPr>
          <a:xfrm>
            <a:off x="8460000" y="504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tângulo 348"/>
          <p:cNvSpPr/>
          <p:nvPr/>
        </p:nvSpPr>
        <p:spPr>
          <a:xfrm>
            <a:off x="540000" y="306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Lesão nodular lobulada bifásica, epitelial/mioepitelial, de padrões tubular e papilífero, com componente mioepitelial atípico e associada a extenso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clássico e pleomórfico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tângulo 349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tângulo 350"/>
          <p:cNvSpPr/>
          <p:nvPr/>
        </p:nvSpPr>
        <p:spPr>
          <a:xfrm>
            <a:off x="10620360" y="50418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tângulo 351"/>
          <p:cNvSpPr/>
          <p:nvPr/>
        </p:nvSpPr>
        <p:spPr>
          <a:xfrm>
            <a:off x="1260000" y="5040360"/>
            <a:ext cx="6838920" cy="449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bifásica, epitelial-mioepitelial, com atipias no componente mioepitelial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tângulo 352"/>
          <p:cNvSpPr/>
          <p:nvPr/>
        </p:nvSpPr>
        <p:spPr>
          <a:xfrm>
            <a:off x="8460000" y="504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tângulo 353"/>
          <p:cNvSpPr/>
          <p:nvPr/>
        </p:nvSpPr>
        <p:spPr>
          <a:xfrm>
            <a:off x="540000" y="306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Lesão nodular lobulada bifásica, epitelial/mioepitelial, de padrões tubular e papilífero, com componente mioepitelial atípico e associada a extenso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clássico e pleomórfico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tângulo 354"/>
          <p:cNvSpPr/>
          <p:nvPr/>
        </p:nvSpPr>
        <p:spPr>
          <a:xfrm>
            <a:off x="1080360" y="846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Adenomioepitelioma Atípico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onector reto 355"/>
          <p:cNvSpPr/>
          <p:nvPr/>
        </p:nvSpPr>
        <p:spPr>
          <a:xfrm>
            <a:off x="4140000" y="7200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etângulo 356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tângulo 357"/>
          <p:cNvSpPr/>
          <p:nvPr/>
        </p:nvSpPr>
        <p:spPr>
          <a:xfrm>
            <a:off x="10620360" y="50418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tângulo 358"/>
          <p:cNvSpPr/>
          <p:nvPr/>
        </p:nvSpPr>
        <p:spPr>
          <a:xfrm>
            <a:off x="1260000" y="5040360"/>
            <a:ext cx="6838920" cy="449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bifásica, epitelial-mioepitelial, com atipias no componente mioepitelial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tângulo 359"/>
          <p:cNvSpPr/>
          <p:nvPr/>
        </p:nvSpPr>
        <p:spPr>
          <a:xfrm>
            <a:off x="8460000" y="504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Conector reto 360"/>
          <p:cNvSpPr/>
          <p:nvPr/>
        </p:nvSpPr>
        <p:spPr>
          <a:xfrm>
            <a:off x="12553200" y="576864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2" name="Retângulo 361"/>
          <p:cNvSpPr/>
          <p:nvPr/>
        </p:nvSpPr>
        <p:spPr>
          <a:xfrm>
            <a:off x="540000" y="306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Lesão nodular lobulada bifásica, epitelial/mioepitelial, de padrões tubular e papilífero, com componente mioepitelial atípico e associada a extenso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clássico e pleomórfico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tângulo 362"/>
          <p:cNvSpPr/>
          <p:nvPr/>
        </p:nvSpPr>
        <p:spPr>
          <a:xfrm>
            <a:off x="9000000" y="684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(padrões clássico/ pleomórfico)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tângulo 363"/>
          <p:cNvSpPr/>
          <p:nvPr/>
        </p:nvSpPr>
        <p:spPr>
          <a:xfrm>
            <a:off x="1080360" y="846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Adenomioepitelioma Atípico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onector reto 364"/>
          <p:cNvSpPr/>
          <p:nvPr/>
        </p:nvSpPr>
        <p:spPr>
          <a:xfrm>
            <a:off x="4140000" y="7200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tângulo 365"/>
          <p:cNvSpPr/>
          <p:nvPr/>
        </p:nvSpPr>
        <p:spPr>
          <a:xfrm>
            <a:off x="540000" y="2160000"/>
            <a:ext cx="15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CONCLUSÃO DIAGNÓSTICA HISTOPATOLÓGICA: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tângulo 366"/>
          <p:cNvSpPr/>
          <p:nvPr/>
        </p:nvSpPr>
        <p:spPr>
          <a:xfrm>
            <a:off x="10620360" y="5041800"/>
            <a:ext cx="449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tângulo 367"/>
          <p:cNvSpPr/>
          <p:nvPr/>
        </p:nvSpPr>
        <p:spPr>
          <a:xfrm>
            <a:off x="1260000" y="5040360"/>
            <a:ext cx="6838920" cy="449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Neoplasia bifásica, epitelial-mioepitelial, com atipias no componente mioepitelial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tângulo 368"/>
          <p:cNvSpPr/>
          <p:nvPr/>
        </p:nvSpPr>
        <p:spPr>
          <a:xfrm>
            <a:off x="8460000" y="5040000"/>
            <a:ext cx="1078920" cy="12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Conector reto 369"/>
          <p:cNvSpPr/>
          <p:nvPr/>
        </p:nvSpPr>
        <p:spPr>
          <a:xfrm>
            <a:off x="12553200" y="576864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1" name="Retângulo 370"/>
          <p:cNvSpPr/>
          <p:nvPr/>
        </p:nvSpPr>
        <p:spPr>
          <a:xfrm>
            <a:off x="540000" y="306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Lesão nodular lobulada bifásica, epitelial/mioepitelial, de padrões tubular e papilífero, com componente mioepitelial atípico e associada a extenso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clássico e pleomórfico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tângulo 371"/>
          <p:cNvSpPr/>
          <p:nvPr/>
        </p:nvSpPr>
        <p:spPr>
          <a:xfrm>
            <a:off x="720000" y="5040360"/>
            <a:ext cx="7558920" cy="4498920"/>
          </a:xfrm>
          <a:prstGeom prst="rect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3" name="Retângulo 372"/>
          <p:cNvSpPr/>
          <p:nvPr/>
        </p:nvSpPr>
        <p:spPr>
          <a:xfrm>
            <a:off x="9000000" y="684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Carcinoma lobular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in situ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(padrões clássico/ pleomórfico)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tângulo 373"/>
          <p:cNvSpPr/>
          <p:nvPr/>
        </p:nvSpPr>
        <p:spPr>
          <a:xfrm>
            <a:off x="1080360" y="8461800"/>
            <a:ext cx="683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Adenomioepitelioma Atípico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Conector reto 374"/>
          <p:cNvSpPr/>
          <p:nvPr/>
        </p:nvSpPr>
        <p:spPr>
          <a:xfrm>
            <a:off x="4140000" y="7200000"/>
            <a:ext cx="360" cy="1080000"/>
          </a:xfrm>
          <a:prstGeom prst="line">
            <a:avLst/>
          </a:prstGeom>
          <a:ln w="72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tângulo 375"/>
          <p:cNvSpPr/>
          <p:nvPr/>
        </p:nvSpPr>
        <p:spPr>
          <a:xfrm>
            <a:off x="2520000" y="3965400"/>
            <a:ext cx="12778560" cy="17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BREVE REVISÃO: ADENOMIOEPITELIOMAS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tângulo 376"/>
          <p:cNvSpPr/>
          <p:nvPr/>
        </p:nvSpPr>
        <p:spPr>
          <a:xfrm>
            <a:off x="1080000" y="900000"/>
            <a:ext cx="16378920" cy="25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tângulo 377"/>
          <p:cNvSpPr/>
          <p:nvPr/>
        </p:nvSpPr>
        <p:spPr>
          <a:xfrm>
            <a:off x="11880000" y="9360000"/>
            <a:ext cx="503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(Lubin, et al. 2019. 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tângulo 378"/>
          <p:cNvSpPr/>
          <p:nvPr/>
        </p:nvSpPr>
        <p:spPr>
          <a:xfrm>
            <a:off x="1080000" y="900000"/>
            <a:ext cx="16378920" cy="25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Entidade primeiramente descrita em 1970 por Hamperl.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tângulo 379"/>
          <p:cNvSpPr/>
          <p:nvPr/>
        </p:nvSpPr>
        <p:spPr>
          <a:xfrm>
            <a:off x="11880000" y="9360000"/>
            <a:ext cx="503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(Lubin, et al. 2019. 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tângulo 380"/>
          <p:cNvSpPr/>
          <p:nvPr/>
        </p:nvSpPr>
        <p:spPr>
          <a:xfrm>
            <a:off x="1080000" y="900000"/>
            <a:ext cx="16378920" cy="25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Entidade primeiramente descrita em 1970 por Hamperl.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Neoplasia rara, com incidência real desconhecida (menos de 0,5% dos tumores mamários).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tângulo 381"/>
          <p:cNvSpPr/>
          <p:nvPr/>
        </p:nvSpPr>
        <p:spPr>
          <a:xfrm>
            <a:off x="11880000" y="9360000"/>
            <a:ext cx="503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(Lubin, et al. 2019. 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tângulo 190"/>
          <p:cNvSpPr/>
          <p:nvPr/>
        </p:nvSpPr>
        <p:spPr>
          <a:xfrm>
            <a:off x="2520000" y="3965400"/>
            <a:ext cx="12778560" cy="17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ACHADOS DA BIÓPSIA POR AGULHA GROSSA</a:t>
            </a:r>
            <a:endParaRPr lang="pt-BR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tângulo 382"/>
          <p:cNvSpPr/>
          <p:nvPr/>
        </p:nvSpPr>
        <p:spPr>
          <a:xfrm>
            <a:off x="1080000" y="900000"/>
            <a:ext cx="16378920" cy="25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Entidade primeiramente descrita em 1970 por Hamperl.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Neoplasia rara, com incidência real desconhecida (menos de 0,5% dos tumores mamários).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Etiologia desconhecida.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tângulo 383"/>
          <p:cNvSpPr/>
          <p:nvPr/>
        </p:nvSpPr>
        <p:spPr>
          <a:xfrm>
            <a:off x="11880000" y="9360000"/>
            <a:ext cx="503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(Lubin, et al. 2019. 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tângulo 384"/>
          <p:cNvSpPr/>
          <p:nvPr/>
        </p:nvSpPr>
        <p:spPr>
          <a:xfrm>
            <a:off x="1080000" y="900000"/>
            <a:ext cx="16378920" cy="25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Entidade primeiramente descrita em 1970 por Hamperl.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Neoplasia rara, com incidência real desconhecida (menos de 0,5% dos tumores mamários).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Etiologia desconhecida.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Alterações genéticas descritas: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	- Mutações hotspots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PIK3CA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	- Mutações hotspots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AKT1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	- Mutações hotspots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HRAS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 p.Gln61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	- Deleções homozigóticas </a:t>
            </a:r>
            <a:r>
              <a:rPr lang="pt-BR" sz="4000" b="0" i="1" strike="noStrike" spc="-1">
                <a:solidFill>
                  <a:srgbClr val="000000"/>
                </a:solidFill>
                <a:latin typeface="Arial"/>
                <a:ea typeface="Arial"/>
              </a:rPr>
              <a:t>CDKN2A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tângulo 385"/>
          <p:cNvSpPr/>
          <p:nvPr/>
        </p:nvSpPr>
        <p:spPr>
          <a:xfrm>
            <a:off x="11880000" y="9360000"/>
            <a:ext cx="503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(Lubin, et al. 2019. 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tângulo 386"/>
          <p:cNvSpPr/>
          <p:nvPr/>
        </p:nvSpPr>
        <p:spPr>
          <a:xfrm>
            <a:off x="213120" y="3060000"/>
            <a:ext cx="16886160" cy="362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Grupo de neoplasias de aparência bifásica, com estruturas glandulares revestidas por uma camada interna de células epiteliais e uma camada externa de células mioepiteliais proeminentes.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tângulo 387"/>
          <p:cNvSpPr/>
          <p:nvPr/>
        </p:nvSpPr>
        <p:spPr>
          <a:xfrm>
            <a:off x="14220000" y="9181800"/>
            <a:ext cx="287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tângulo 388"/>
          <p:cNvSpPr/>
          <p:nvPr/>
        </p:nvSpPr>
        <p:spPr>
          <a:xfrm>
            <a:off x="213120" y="3060000"/>
            <a:ext cx="16886160" cy="405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Grupo de neoplasias de aparência bifásica, com estruturas glandulares revestidas por uma camada interna de células epiteliais e uma camada externa de células mioepiteliais proeminentes.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Classificação da OMS de Tumores Mamários (5ª Edição):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	- Adenomioepitelioma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	- Adenomioepitelioma maligno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tângulo 389"/>
          <p:cNvSpPr/>
          <p:nvPr/>
        </p:nvSpPr>
        <p:spPr>
          <a:xfrm>
            <a:off x="14220000" y="9181800"/>
            <a:ext cx="287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m 390"/>
          <p:cNvPicPr/>
          <p:nvPr/>
        </p:nvPicPr>
        <p:blipFill>
          <a:blip r:embed="rId2"/>
          <a:srcRect l="7902" r="8184"/>
          <a:stretch/>
        </p:blipFill>
        <p:spPr>
          <a:xfrm>
            <a:off x="1440360" y="180000"/>
            <a:ext cx="16198920" cy="9087120"/>
          </a:xfrm>
          <a:prstGeom prst="rect">
            <a:avLst/>
          </a:prstGeom>
          <a:ln w="0">
            <a:noFill/>
          </a:ln>
        </p:spPr>
      </p:pic>
      <p:sp>
        <p:nvSpPr>
          <p:cNvPr id="392" name="Retângulo 391"/>
          <p:cNvSpPr/>
          <p:nvPr/>
        </p:nvSpPr>
        <p:spPr>
          <a:xfrm>
            <a:off x="14220000" y="9361800"/>
            <a:ext cx="287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m 392"/>
          <p:cNvPicPr/>
          <p:nvPr/>
        </p:nvPicPr>
        <p:blipFill>
          <a:blip r:embed="rId2"/>
          <a:srcRect l="9568" r="10188"/>
          <a:stretch/>
        </p:blipFill>
        <p:spPr>
          <a:xfrm>
            <a:off x="1440000" y="0"/>
            <a:ext cx="15954480" cy="9359280"/>
          </a:xfrm>
          <a:prstGeom prst="rect">
            <a:avLst/>
          </a:prstGeom>
          <a:ln w="0">
            <a:noFill/>
          </a:ln>
        </p:spPr>
      </p:pic>
      <p:sp>
        <p:nvSpPr>
          <p:cNvPr id="394" name="Retângulo 393"/>
          <p:cNvSpPr/>
          <p:nvPr/>
        </p:nvSpPr>
        <p:spPr>
          <a:xfrm>
            <a:off x="14220000" y="9361800"/>
            <a:ext cx="287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(WHO, 2019)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tângulo 394"/>
          <p:cNvSpPr/>
          <p:nvPr/>
        </p:nvSpPr>
        <p:spPr>
          <a:xfrm>
            <a:off x="720360" y="180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tângulo 395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tângulo 396"/>
          <p:cNvSpPr/>
          <p:nvPr/>
        </p:nvSpPr>
        <p:spPr>
          <a:xfrm>
            <a:off x="720360" y="180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benigno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padrão clássico.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tângulo 397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Retângulo 398"/>
          <p:cNvSpPr/>
          <p:nvPr/>
        </p:nvSpPr>
        <p:spPr>
          <a:xfrm>
            <a:off x="720360" y="180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benigno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padrão clássico.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atípico: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apresentam características que não contemplam critérios suficientes para malignidade.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tângulo 399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tângulo 400"/>
          <p:cNvSpPr/>
          <p:nvPr/>
        </p:nvSpPr>
        <p:spPr>
          <a:xfrm>
            <a:off x="720360" y="180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benigno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padrão clássico.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atípico: 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apresentam características que não contemplam critérios suficientes para malignidade.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maligno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apresentam critérios de malignidade.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tângulo 401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m 191"/>
          <p:cNvPicPr/>
          <p:nvPr/>
        </p:nvPicPr>
        <p:blipFill>
          <a:blip r:embed="rId2"/>
          <a:srcRect l="21909" t="13932" r="48836" b="1334"/>
          <a:stretch/>
        </p:blipFill>
        <p:spPr>
          <a:xfrm>
            <a:off x="360360" y="0"/>
            <a:ext cx="8997840" cy="10347840"/>
          </a:xfrm>
          <a:prstGeom prst="rect">
            <a:avLst/>
          </a:prstGeom>
          <a:ln w="0">
            <a:noFill/>
          </a:ln>
        </p:spPr>
      </p:pic>
      <p:pic>
        <p:nvPicPr>
          <p:cNvPr id="193" name="Imagem 192"/>
          <p:cNvPicPr/>
          <p:nvPr/>
        </p:nvPicPr>
        <p:blipFill>
          <a:blip r:embed="rId3"/>
          <a:srcRect l="89446" t="22472" r="1336" b="27554"/>
          <a:stretch/>
        </p:blipFill>
        <p:spPr>
          <a:xfrm>
            <a:off x="9756360" y="0"/>
            <a:ext cx="3021840" cy="10297080"/>
          </a:xfrm>
          <a:prstGeom prst="rect">
            <a:avLst/>
          </a:prstGeom>
          <a:ln w="0">
            <a:noFill/>
          </a:ln>
        </p:spPr>
      </p:pic>
      <p:sp>
        <p:nvSpPr>
          <p:cNvPr id="194" name="PlaceHolder 4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3" name="Tabela 402"/>
          <p:cNvGraphicFramePr/>
          <p:nvPr/>
        </p:nvGraphicFramePr>
        <p:xfrm>
          <a:off x="180000" y="1694880"/>
          <a:ext cx="17461440" cy="7935120"/>
        </p:xfrm>
        <a:graphic>
          <a:graphicData uri="http://schemas.openxmlformats.org/drawingml/2006/table">
            <a:tbl>
              <a:tblPr/>
              <a:tblGrid>
                <a:gridCol w="228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7760">
                <a:tc>
                  <a:txBody>
                    <a:bodyPr/>
                    <a:lstStyle/>
                    <a:p>
                      <a:endParaRPr lang="pt-BR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ADENOMIOEPITELIOMA BENIGNO</a:t>
                      </a:r>
                      <a:endParaRPr lang="pt-BR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ADENOMIOEPITELIOMA ATÍPICO </a:t>
                      </a:r>
                      <a:endParaRPr lang="pt-BR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ADENOMIOEPITELIOMA MALIGNO</a:t>
                      </a:r>
                      <a:endParaRPr lang="pt-BR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MARGENS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Circunscrito, lobulado, encapsulado ou levemente irregular/expansivo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Circunscrito, lobulado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Infiltrativo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COMPONENTE INTRADUCTAL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Presente em toda lesão ou em parte da lesão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Pode estar presente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Muitas vezes ausente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ATIPIA CITOLÓGICA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Ausente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Discreta a moderada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Acentuada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NECROSE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Ausente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Ausente ou focal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Pode estar presente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ÍNDICE MITÓTICO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Menor que 3 mitoses/10 CGA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 a 10 mitoses/10 CGA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Maior que 10 mitoses/ 10CGA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MARCADORES MIOEPITELIAIS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Similares à expressão normal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Podem mostrar padrão de expressão aberrante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Geralmente mostram padrão de expressão aberrante, com morfologia discordante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4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INVASÕES PERINEURAL E VASCULAR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Ausentes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Ausentes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Podem estar presentes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RECORRÊNCIA LOCAL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Sim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Sim, mais frequente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Sim, mais frequente (35%)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METÁSTASE À DISTÂNCIA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Não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Não foram reportadas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Sim, aproximadamente 20%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METÁSTASE LINFONODAL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Não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Muito baixo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22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Sim, aproximadamente 10%</a:t>
                      </a:r>
                    </a:p>
                  </a:txBody>
                  <a:tcPr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04" name="Retângulo 403"/>
          <p:cNvSpPr/>
          <p:nvPr/>
        </p:nvSpPr>
        <p:spPr>
          <a:xfrm>
            <a:off x="13680000" y="954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tângulo 404"/>
          <p:cNvSpPr/>
          <p:nvPr/>
        </p:nvSpPr>
        <p:spPr>
          <a:xfrm>
            <a:off x="540360" y="198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MALIGNOS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tângulo 405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etângulo 406"/>
          <p:cNvSpPr/>
          <p:nvPr/>
        </p:nvSpPr>
        <p:spPr>
          <a:xfrm>
            <a:off x="540360" y="1980000"/>
            <a:ext cx="1691964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MALIGNOS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maligno </a:t>
            </a:r>
            <a:r>
              <a:rPr lang="pt-BR" sz="4000" b="1" i="1" strike="noStrike" spc="-1">
                <a:solidFill>
                  <a:srgbClr val="000000"/>
                </a:solidFill>
                <a:latin typeface="Arial"/>
                <a:ea typeface="Arial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adenomioepitelioma clássico associado a CDIS.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tângulo 407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etângulo 408"/>
          <p:cNvSpPr/>
          <p:nvPr/>
        </p:nvSpPr>
        <p:spPr>
          <a:xfrm>
            <a:off x="540360" y="1980000"/>
            <a:ext cx="1691964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MALIGNOS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maligno </a:t>
            </a:r>
            <a:r>
              <a:rPr lang="pt-BR" sz="4000" b="1" i="1" strike="noStrike" spc="-1">
                <a:solidFill>
                  <a:srgbClr val="000000"/>
                </a:solidFill>
                <a:latin typeface="Arial"/>
                <a:ea typeface="Arial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adenomioepitelioma clássico associado a CDIS.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maligno invasivo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 (“carcinoma adenomioepitelial invasivo”): franca malignidade no componente epitelial, mioepitelial ou ambos.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tângulo 409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etângulo 410"/>
          <p:cNvSpPr/>
          <p:nvPr/>
        </p:nvSpPr>
        <p:spPr>
          <a:xfrm>
            <a:off x="540360" y="1980000"/>
            <a:ext cx="1691964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PROPOSTA DE CLASSIFICAÇÃO DOS ADENOMIOEPITELIOMAS MALIGNOS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maligno </a:t>
            </a:r>
            <a:r>
              <a:rPr lang="pt-BR" sz="4000" b="1" i="1" strike="noStrike" spc="-1">
                <a:solidFill>
                  <a:srgbClr val="000000"/>
                </a:solidFill>
                <a:latin typeface="Arial"/>
                <a:ea typeface="Arial"/>
              </a:rPr>
              <a:t>in situ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adenomioepitelioma clássico associado a CDIS.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maligno invasivo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 (“carcinoma adenomioepitelial invasivo”): franca malignidade no componente epitelial, mioepitelial ou ambos.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Adenomioepitelioma com carcinoma invasivo</a:t>
            </a: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: carcinoma mamário invasor em coexistência com adenomioepitelioma clássico.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tângulo 411"/>
          <p:cNvSpPr/>
          <p:nvPr/>
        </p:nvSpPr>
        <p:spPr>
          <a:xfrm>
            <a:off x="13680000" y="9360000"/>
            <a:ext cx="341928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(Rahka, et al.  2021)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tângulo 412"/>
          <p:cNvSpPr/>
          <p:nvPr/>
        </p:nvSpPr>
        <p:spPr>
          <a:xfrm>
            <a:off x="1080000" y="108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CONSIDERAÇÕES FINAIS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tângulo 413"/>
          <p:cNvSpPr/>
          <p:nvPr/>
        </p:nvSpPr>
        <p:spPr>
          <a:xfrm>
            <a:off x="1080000" y="108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CONSIDERAÇÕES FINAIS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É preciso reconhecer as limitações das biópsias por agulha, principalmente em lesões epiteliais-mioepiteliais.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tângulo 414"/>
          <p:cNvSpPr/>
          <p:nvPr/>
        </p:nvSpPr>
        <p:spPr>
          <a:xfrm>
            <a:off x="1080000" y="108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CONSIDERAÇÕES FINAIS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É preciso reconhecer as limitações das biópsias por agulha, principalmente em lesões epiteliais-mioepiteliais.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Em patologia mamária, devemos estar sempre atentos à possibilidade de mais de uma entidade diagnóstica presente em uma lesão.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tângulo 415"/>
          <p:cNvSpPr/>
          <p:nvPr/>
        </p:nvSpPr>
        <p:spPr>
          <a:xfrm>
            <a:off x="1080000" y="108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CONSIDERAÇÕES FINAIS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É preciso reconhecer as limitações das biópsias por agulha, principalmente em lesões epiteliais-mioepiteliais.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Em patologia mamária, devemos estar sempre atentos à possibilidade de mais de uma entidade diagnóstica presente em uma lesão.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Os adenomioepiteliomas representam um espectro de tumores com características benignas a francamente malignas.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tângulo 416"/>
          <p:cNvSpPr/>
          <p:nvPr/>
        </p:nvSpPr>
        <p:spPr>
          <a:xfrm>
            <a:off x="1080000" y="10818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CONSIDERAÇÕES FINAIS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É preciso reconhecer as limitações das biópsias por agulha, principalmente em lesões epiteliais-mioepiteliais.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Em patologia mamária, devemos estar sempre atentos à possibilidade de mais de uma entidade diagnóstica presente em uma lesão.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Os adenomioepiteliomas representam um espectro de tumores com características benignas a francamente malignas.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0" strike="noStrike" spc="-1">
                <a:solidFill>
                  <a:srgbClr val="000000"/>
                </a:solidFill>
                <a:latin typeface="Arial"/>
                <a:ea typeface="Arial"/>
              </a:rPr>
              <a:t>- Em virtude da raridade, é difícil comentar o significado biológico dos diferentes padrões de adenomioepiteliomas, com consequentes desafios no manejo clínico.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m 194"/>
          <p:cNvPicPr/>
          <p:nvPr/>
        </p:nvPicPr>
        <p:blipFill>
          <a:blip r:embed="rId2"/>
          <a:srcRect l="32312" r="45297" b="7"/>
          <a:stretch/>
        </p:blipFill>
        <p:spPr>
          <a:xfrm rot="16198800">
            <a:off x="3992400" y="-4006080"/>
            <a:ext cx="10278720" cy="18301320"/>
          </a:xfrm>
          <a:prstGeom prst="rect">
            <a:avLst/>
          </a:prstGeom>
          <a:ln w="0">
            <a:noFill/>
          </a:ln>
        </p:spPr>
      </p:pic>
      <p:sp>
        <p:nvSpPr>
          <p:cNvPr id="196" name="PlaceHolder 5"/>
          <p:cNvSpPr/>
          <p:nvPr/>
        </p:nvSpPr>
        <p:spPr>
          <a:xfrm>
            <a:off x="15300000" y="7866360"/>
            <a:ext cx="2554920" cy="1491840"/>
          </a:xfrm>
          <a:prstGeom prst="rect">
            <a:avLst/>
          </a:prstGeom>
          <a:solidFill>
            <a:srgbClr val="FFFFFF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HE</a:t>
            </a:r>
            <a:br>
              <a:rPr sz="2400"/>
            </a:br>
            <a:r>
              <a:rPr lang="pt-BR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BIÓPSIA POR AGULHA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tângulo 417"/>
          <p:cNvSpPr/>
          <p:nvPr/>
        </p:nvSpPr>
        <p:spPr>
          <a:xfrm>
            <a:off x="540360" y="900000"/>
            <a:ext cx="16378920" cy="143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REFERÊNCIAS BIBLIOGRÁFICAS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pt-BR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212121"/>
                </a:solidFill>
                <a:latin typeface="Arial"/>
                <a:ea typeface="Arial"/>
              </a:rPr>
              <a:t>. Moritz AW, Wiedenhoefer JF, Profit AP, Jagirdar J. Breast adenomyoepithelioma and adenomyoepithelioma with carcinoma (malignant </a:t>
            </a:r>
            <a:r>
              <a:rPr lang="pt-BR" sz="2800" b="0" strike="noStrike" spc="-1">
                <a:solidFill>
                  <a:srgbClr val="000000"/>
                </a:solidFill>
                <a:latin typeface="Arial"/>
                <a:ea typeface="Arial"/>
              </a:rPr>
              <a:t>adenomyoepithelioma) with associated breast malignancies: A case series emphasizing histologic, radiologic, and clinical correlation. Breast. 2016;29:132-9.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1C1D1E"/>
                </a:solidFill>
                <a:latin typeface="Arial"/>
                <a:ea typeface="Arial"/>
              </a:rPr>
              <a:t>. RakhaE,TanPH,EllisI&amp;QuinnC.Adenomyoepithelioma of the breast: a proposal for classification</a:t>
            </a:r>
            <a:r>
              <a:rPr lang="pt-BR" sz="2800" b="0" strike="noStrike" spc="-1">
                <a:solidFill>
                  <a:srgbClr val="000000"/>
                </a:solidFill>
                <a:latin typeface="Arial"/>
                <a:ea typeface="Arial"/>
              </a:rPr>
              <a:t>. Histopathology. 2021;</a:t>
            </a:r>
            <a:r>
              <a:rPr lang="pt-BR" sz="2800" b="0" strike="noStrike" spc="-1">
                <a:solidFill>
                  <a:srgbClr val="1C1D1E"/>
                </a:solidFill>
                <a:latin typeface="Arial"/>
                <a:ea typeface="Arial"/>
              </a:rPr>
              <a:t>79:465-479.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1C1D1E"/>
                </a:solidFill>
                <a:latin typeface="Arial"/>
                <a:ea typeface="Arial"/>
              </a:rPr>
              <a:t>. Tan PH,Ellis IO.Epithelial myoepithelial tumours. InThe WHO Classification of Tumours Editorial Boarded.WHO classification of tumours.5th ed.Lyon: IARC Press,2019;39-48.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1C1D1E"/>
                </a:solidFill>
                <a:latin typeface="Arial"/>
                <a:ea typeface="Arial"/>
              </a:rPr>
              <a:t>. Hungermann D,Buerger H,Oehlschlegel Cetal.Adenomyoepithelial tumours and myoepithelial carcinomas of the breast –a spectrum of </a:t>
            </a:r>
            <a:r>
              <a:rPr lang="pt-BR" sz="2800" b="0" strike="noStrike" spc="-1">
                <a:solidFill>
                  <a:srgbClr val="000000"/>
                </a:solidFill>
                <a:latin typeface="Arial"/>
                <a:ea typeface="Arial"/>
              </a:rPr>
              <a:t>monophasic and biphasic tumours dominated by immature myoepithelial cells.BMC Cancer. 2005;5:92.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  <a:ea typeface="Arial"/>
              </a:rPr>
              <a:t>. Moritani S,Ichihara S,Yatabe Yetal.Immunohistochemical expression of myoepithelial markers in adenomyoepithelioma of the breast: a unique paradoxical staining pattern of high-molecular weight cytokeratins.Virchows Arch.2015;466:191-198.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2286000" y="4923000"/>
            <a:ext cx="13713480" cy="113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ts val="9201"/>
              </a:lnSpc>
              <a:buNone/>
              <a:tabLst>
                <a:tab pos="0" algn="l"/>
              </a:tabLst>
            </a:pPr>
            <a:r>
              <a:rPr lang="pt-BR" sz="9400" b="0" strike="noStrike" cap="all" spc="-1" dirty="0">
                <a:solidFill>
                  <a:srgbClr val="FFFFFF"/>
                </a:solidFill>
                <a:latin typeface="Calibri Bold"/>
              </a:rPr>
              <a:t>obrigado!</a:t>
            </a:r>
            <a:endParaRPr lang="pt-BR" sz="9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Imagem 3"/>
          <p:cNvPicPr/>
          <p:nvPr/>
        </p:nvPicPr>
        <p:blipFill>
          <a:blip r:embed="rId2"/>
          <a:stretch/>
        </p:blipFill>
        <p:spPr>
          <a:xfrm>
            <a:off x="5213880" y="6058080"/>
            <a:ext cx="7857360" cy="6184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F1B35BC4-FC5A-31F9-F050-03FBEB52B531}"/>
              </a:ext>
            </a:extLst>
          </p:cNvPr>
          <p:cNvSpPr txBox="1">
            <a:spLocks/>
          </p:cNvSpPr>
          <p:nvPr/>
        </p:nvSpPr>
        <p:spPr>
          <a:xfrm>
            <a:off x="0" y="6676560"/>
            <a:ext cx="18287999" cy="113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9201"/>
              </a:lnSpc>
              <a:tabLst>
                <a:tab pos="0" algn="l"/>
              </a:tabLst>
            </a:pPr>
            <a:r>
              <a:rPr lang="pt-BR" sz="4000" cap="all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tullionsilva@gmail.com</a:t>
            </a:r>
            <a:endParaRPr lang="pt-BR" sz="40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2468</Words>
  <Application>Microsoft Office PowerPoint</Application>
  <PresentationFormat>Personalizar</PresentationFormat>
  <Paragraphs>469</Paragraphs>
  <Slides>91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91</vt:i4>
      </vt:variant>
    </vt:vector>
  </HeadingPairs>
  <TitlesOfParts>
    <vt:vector size="100" baseType="lpstr">
      <vt:lpstr>Arial</vt:lpstr>
      <vt:lpstr>Calibri</vt:lpstr>
      <vt:lpstr>Calibri Bold</vt:lpstr>
      <vt:lpstr>Symbol</vt:lpstr>
      <vt:lpstr>Wingdings</vt:lpstr>
      <vt:lpstr>Congresso de Patologia</vt:lpstr>
      <vt:lpstr>Congresso de Patologia</vt:lpstr>
      <vt:lpstr>Congresso de Patologia</vt:lpstr>
      <vt:lpstr>Congresso de Patologia</vt:lpstr>
      <vt:lpstr>Seminário de Lâminas Digital  Patologia Mamária - CASO 1 31 de maio de 2024</vt:lpstr>
      <vt:lpstr>Declaração de Conflito de Interesse</vt:lpstr>
      <vt:lpstr>Dados Clínicos</vt:lpstr>
      <vt:lpstr>Dados Clínicos</vt:lpstr>
      <vt:lpstr>Dados Clínicos</vt:lpstr>
      <vt:lpstr>Dados Clínicos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Alexsander Verrone</dc:creator>
  <dc:description/>
  <cp:lastModifiedBy>CN PRODUÇÕES</cp:lastModifiedBy>
  <cp:revision>43</cp:revision>
  <dcterms:created xsi:type="dcterms:W3CDTF">2024-02-22T18:43:09Z</dcterms:created>
  <dcterms:modified xsi:type="dcterms:W3CDTF">2024-05-30T18:40:25Z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Personalizar</vt:lpwstr>
  </property>
  <property fmtid="{D5CDD505-2E9C-101B-9397-08002B2CF9AE}" pid="3" name="Slides">
    <vt:i4>16</vt:i4>
  </property>
  <property fmtid="{D5CDD505-2E9C-101B-9397-08002B2CF9AE}" pid="4" name="Tfs.IsStoryboard">
    <vt:bool>true</vt:bool>
  </property>
  <property fmtid="{D5CDD505-2E9C-101B-9397-08002B2CF9AE}" pid="5" name="Tfs.LastKnownPath">
    <vt:lpwstr>https://d.docs.live.net/63ee6ee913b13d11/Alex/Congresso/2024/ppt.pptx</vt:lpwstr>
  </property>
</Properties>
</file>